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handoutMasterIdLst>
    <p:handoutMasterId r:id="rId43"/>
  </p:handoutMasterIdLst>
  <p:sldIdLst>
    <p:sldId id="256" r:id="rId2"/>
    <p:sldId id="257" r:id="rId3"/>
    <p:sldId id="258" r:id="rId4"/>
    <p:sldId id="259" r:id="rId5"/>
    <p:sldId id="262" r:id="rId6"/>
    <p:sldId id="261" r:id="rId7"/>
    <p:sldId id="263" r:id="rId8"/>
    <p:sldId id="264" r:id="rId9"/>
    <p:sldId id="290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91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92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93" r:id="rId36"/>
    <p:sldId id="289" r:id="rId37"/>
    <p:sldId id="294" r:id="rId38"/>
    <p:sldId id="295" r:id="rId39"/>
    <p:sldId id="296" r:id="rId40"/>
    <p:sldId id="297" r:id="rId41"/>
  </p:sldIdLst>
  <p:sldSz cx="9144000" cy="6858000" type="screen4x3"/>
  <p:notesSz cx="6889750" cy="100218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1B3FF26A-AA5E-49B8-A2AB-85BAA4EF3FE1}">
          <p14:sldIdLst>
            <p14:sldId id="256"/>
            <p14:sldId id="257"/>
            <p14:sldId id="258"/>
            <p14:sldId id="259"/>
          </p14:sldIdLst>
        </p14:section>
        <p14:section name="Раздел без заголовка" id="{05FB15D8-2B67-48E4-B70B-65D71C2629E4}">
          <p14:sldIdLst>
            <p14:sldId id="262"/>
            <p14:sldId id="261"/>
            <p14:sldId id="263"/>
            <p14:sldId id="264"/>
            <p14:sldId id="290"/>
            <p14:sldId id="266"/>
            <p14:sldId id="267"/>
            <p14:sldId id="268"/>
            <p14:sldId id="269"/>
            <p14:sldId id="270"/>
            <p14:sldId id="271"/>
            <p14:sldId id="272"/>
            <p14:sldId id="291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92"/>
            <p14:sldId id="281"/>
            <p14:sldId id="282"/>
            <p14:sldId id="283"/>
            <p14:sldId id="284"/>
            <p14:sldId id="285"/>
            <p14:sldId id="286"/>
            <p14:sldId id="287"/>
            <p14:sldId id="288"/>
            <p14:sldId id="293"/>
            <p14:sldId id="289"/>
          </p14:sldIdLst>
        </p14:section>
        <p14:section name="Раздел без заголовка" id="{054505F5-8DB9-4A9D-ACEC-3C2DA7A90CCF}">
          <p14:sldIdLst>
            <p14:sldId id="294"/>
            <p14:sldId id="295"/>
            <p14:sldId id="296"/>
            <p14:sldId id="297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09" autoAdjust="0"/>
    <p:restoredTop sz="94660"/>
  </p:normalViewPr>
  <p:slideViewPr>
    <p:cSldViewPr>
      <p:cViewPr varScale="1">
        <p:scale>
          <a:sx n="67" d="100"/>
          <a:sy n="67" d="100"/>
        </p:scale>
        <p:origin x="-14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501094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902597" y="0"/>
            <a:ext cx="2985558" cy="501094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r">
              <a:defRPr sz="1300"/>
            </a:lvl1pPr>
          </a:lstStyle>
          <a:p>
            <a:fld id="{1DC4C2F1-1DF7-45D7-8117-6BCA7F17ED9C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519054"/>
            <a:ext cx="2985558" cy="50109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902597" y="9519054"/>
            <a:ext cx="2985558" cy="50109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r">
              <a:defRPr sz="1300"/>
            </a:lvl1pPr>
          </a:lstStyle>
          <a:p>
            <a:fld id="{46B26BBF-F591-465F-9375-F5B966028C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13634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336A66-146E-4203-A172-EE11ABEF4FE1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10150" cy="3759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975" y="4760913"/>
            <a:ext cx="5511800" cy="45100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865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2075" y="951865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12C1CB-9EFB-42FB-992D-77606D3E5D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22034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12C1CB-9EFB-42FB-992D-77606D3E5D0D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386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expert\Downloads\i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404664"/>
            <a:ext cx="7846640" cy="319578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404665"/>
            <a:ext cx="9540552" cy="5324535"/>
          </a:xfrm>
          <a:prstGeom prst="rect">
            <a:avLst/>
          </a:prstGeom>
          <a:noFill/>
          <a:scene3d>
            <a:camera prst="orthographicFront"/>
            <a:lightRig rig="threePt" dir="t"/>
          </a:scene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КВИЗ</a:t>
            </a:r>
          </a:p>
          <a:p>
            <a:pPr algn="ctr"/>
            <a:r>
              <a:rPr lang="ru-RU" sz="6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95 ЛЕТ </a:t>
            </a:r>
          </a:p>
          <a:p>
            <a:pPr algn="ctr"/>
            <a:r>
              <a:rPr lang="ru-RU" sz="6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ХАНТЫ-МАНСИЙСКОМУ</a:t>
            </a:r>
          </a:p>
          <a:p>
            <a:pPr algn="ctr"/>
            <a:r>
              <a:rPr lang="ru-RU" sz="6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АВТОНОМНОМУ ОКРУГУ-ЮГРА</a:t>
            </a:r>
            <a:endParaRPr lang="ru-RU" sz="60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Users\expert\Downloads\1_02_YUgre_9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552" y="107880"/>
            <a:ext cx="875928" cy="94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2168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expert\Downloads\i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РАУНД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>
              <a:spcBef>
                <a:spcPts val="0"/>
              </a:spcBef>
              <a:buNone/>
            </a:pPr>
            <a:r>
              <a:rPr lang="ru-RU" sz="9600" b="1" i="1" dirty="0" smtClean="0">
                <a:ln w="900" cmpd="sng">
                  <a:solidFill>
                    <a:srgbClr val="4F81BD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rgbClr val="4F81BD">
                      <a:satMod val="190000"/>
                      <a:tint val="100000"/>
                      <a:alpha val="74000"/>
                    </a:srgbClr>
                  </a:innerShdw>
                </a:effectLst>
              </a:rPr>
              <a:t>География и природа</a:t>
            </a:r>
            <a:endParaRPr lang="ru-RU" sz="9600" b="1" i="1" dirty="0">
              <a:ln w="900" cmpd="sng">
                <a:solidFill>
                  <a:srgbClr val="4F81BD">
                    <a:satMod val="190000"/>
                    <a:alpha val="55000"/>
                  </a:srgbClr>
                </a:solidFill>
                <a:prstDash val="solid"/>
              </a:ln>
              <a:solidFill>
                <a:srgbClr val="FF0000"/>
              </a:solidFill>
              <a:effectLst>
                <a:innerShdw blurRad="101600" dist="76200" dir="5400000">
                  <a:srgbClr val="4F81BD">
                    <a:satMod val="190000"/>
                    <a:tint val="100000"/>
                    <a:alpha val="74000"/>
                  </a:srgbClr>
                </a:innerShdw>
              </a:effectLst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Picture 2" descr="C:\Users\expert\Downloads\1_02_YUgre_9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552" y="107880"/>
            <a:ext cx="875928" cy="94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294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expert\Downloads\i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84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18258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1. Какая 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река не протекает по территории Югры?</a:t>
            </a:r>
            <a:endParaRPr lang="ru-RU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03848" y="2564904"/>
            <a:ext cx="5482952" cy="3561259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 Обь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 Иртыш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 Енисей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г) 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Users\expert\Downloads\1_02_YUgre_9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552" y="107880"/>
            <a:ext cx="875928" cy="94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4883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expert\Downloads\i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274638"/>
            <a:ext cx="6264696" cy="2362274"/>
          </a:xfrm>
        </p:spPr>
        <p:txBody>
          <a:bodyPr>
            <a:normAutofit fontScale="90000"/>
          </a:bodyPr>
          <a:lstStyle/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Какое озеро в Югре известно как «жемчужина тайги» и славится чистейшей водой и редкими видами водоплавающих птиц?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15816" y="2924944"/>
            <a:ext cx="5770984" cy="3201219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 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Кондинский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Сор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 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Тормэтор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 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Леушинский Туман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г) 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Сырковое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Picture 2" descr="C:\Users\expert\Downloads\1_02_YUgre_9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552" y="107880"/>
            <a:ext cx="875928" cy="94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5972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expert\Downloads\i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533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2867" y="1124744"/>
            <a:ext cx="8229600" cy="1584176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3. 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Какое природное 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явление,   характерное 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Югры 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зимой, создает эффект «мерцающего тумана» над замерзшими реками в безветренную ночь?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95736" y="2780928"/>
            <a:ext cx="6491064" cy="3345235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 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Северное сияние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 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Северное дыхание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 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Лунная изморозь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г) 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Снежные колокольчики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Users\expert\Downloads\1_02_YUgre_9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552" y="107880"/>
            <a:ext cx="875928" cy="94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936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expert\Downloads\i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736"/>
            <a:ext cx="9162256" cy="685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6552728" cy="221825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Какое 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дерево — символ сибирской тайги и часто встречается в Югре?</a:t>
            </a:r>
            <a:endParaRPr lang="ru-RU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59832" y="2492896"/>
            <a:ext cx="5626968" cy="3633267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 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Сибирский кедр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 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Лиственница сибирская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 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Ель сибирская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г) 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Пихта сибирская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Users\expert\Downloads\1_02_YUgre_9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552" y="107880"/>
            <a:ext cx="875928" cy="94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5706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expert\Downloads\i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1805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76672"/>
            <a:ext cx="7344816" cy="2232248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Какой «речной дуэт» образует самый протяженный водоток в России, протекающий через Югру? 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9672" y="2924944"/>
            <a:ext cx="7067128" cy="3201219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а) Обь и Енисей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б) Обь и Иртыш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в) Иртыш и Тобол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г)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Конда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Большой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Юган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Users\expert\Downloads\1_02_YUgre_9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552" y="107880"/>
            <a:ext cx="875928" cy="94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9521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expert\Downloads\i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4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6.Как коренные народы Югры называют реку Обь?</a:t>
            </a:r>
            <a:endParaRPr lang="ru-RU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35696" y="2276872"/>
            <a:ext cx="6851104" cy="3849291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«Снежный поток»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«Большая вода»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«Ас» («Большая река»)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«Мать-река»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Users\expert\Downloads\1_02_YUgre_9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552" y="107880"/>
            <a:ext cx="875928" cy="94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8605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Users\expert\Downloads\i (1)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0"/>
            <a:ext cx="91535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122413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РАУНД 3 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371600" y="1628800"/>
            <a:ext cx="6400800" cy="1800200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 И ТРАДИЦИИ</a:t>
            </a:r>
            <a:endParaRPr lang="ru-RU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Users\expert\Downloads\1_02_YUgre_9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552" y="107880"/>
            <a:ext cx="875928" cy="94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15989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expert\Downloads\i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5679" cy="6874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Как называется традиционная хантыйская кукла без лица, которую делали для девочек?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99792" y="2204864"/>
            <a:ext cx="6213376" cy="3921299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а)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Акань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б)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Нухуко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в)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Пано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г) Идол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Users\expert\Downloads\1_02_YUgre_9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552" y="107880"/>
            <a:ext cx="875928" cy="94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9404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expert\Downloads\i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"/>
            <a:ext cx="9166249" cy="6857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74638"/>
            <a:ext cx="6696744" cy="1930226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Из какого материала ханты и манси в старину шили непромокаемую одежду?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3728" y="2276872"/>
            <a:ext cx="6563072" cy="3849291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а) Из берёсты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б) Из рыбьей кожи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в) Из оленьей шерсти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г) Из крапивной ткани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Users\expert\Downloads\1_02_YUgre_9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552" y="107880"/>
            <a:ext cx="875928" cy="94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1545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expert\Downloads\i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197" y="0"/>
            <a:ext cx="9188197" cy="6891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l"/>
            <a:r>
              <a:rPr lang="en-AU" sz="2800" b="1" dirty="0" smtClean="0"/>
              <a:t>                         </a:t>
            </a:r>
            <a:r>
              <a:rPr lang="ru-RU" sz="2800" b="1" dirty="0" smtClean="0"/>
              <a:t>НАШИ ПРАВИЛА</a:t>
            </a:r>
            <a:br>
              <a:rPr lang="ru-RU" sz="2800" b="1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en-AU" sz="2800" dirty="0" smtClean="0"/>
              <a:t>             </a:t>
            </a:r>
            <a:r>
              <a:rPr lang="ru-RU" sz="2800" i="1" dirty="0" smtClean="0"/>
              <a:t>1. КОМАНДНАЯ ИГРА</a:t>
            </a:r>
            <a:br>
              <a:rPr lang="ru-RU" sz="2800" i="1" dirty="0" smtClean="0"/>
            </a:br>
            <a:r>
              <a:rPr lang="ru-RU" sz="2800" i="1" dirty="0" smtClean="0"/>
              <a:t>2. КОЛИЧЕСТВО ВОПРОСОВ: 30 (5 РАУНДОВ ПО 6 ВОПРОСОВ)</a:t>
            </a:r>
            <a:br>
              <a:rPr lang="ru-RU" sz="2800" i="1" dirty="0" smtClean="0"/>
            </a:br>
            <a:r>
              <a:rPr lang="ru-RU" sz="2800" i="1" dirty="0" smtClean="0"/>
              <a:t>3. ВРЕМЯ НА ОТВЕТ: 30 СЕКУНД НА ВОПРОС</a:t>
            </a:r>
            <a:br>
              <a:rPr lang="ru-RU" sz="2800" i="1" dirty="0" smtClean="0"/>
            </a:br>
            <a:r>
              <a:rPr lang="ru-RU" sz="2800" i="1" dirty="0" smtClean="0"/>
              <a:t>4. ОТВЕТЫ НА ВОПРОСЫ ЗАПИСЫВАЕМ НА ЛИСТОК, КОТОРЫЙ БУДУТ ЗАБИРАТЬ ПОСЛЕ КАЖДОГО РАУНДА</a:t>
            </a:r>
            <a:br>
              <a:rPr lang="ru-RU" sz="2800" i="1" dirty="0" smtClean="0"/>
            </a:br>
            <a:r>
              <a:rPr lang="ru-RU" sz="2800" i="1" dirty="0" smtClean="0"/>
              <a:t>5. 1 БАЛЛ ЗА КАЖДЫЙ ПРАВИЛЬНЫЙ ОТВЕТ</a:t>
            </a:r>
            <a:br>
              <a:rPr lang="ru-RU" sz="2800" i="1" dirty="0" smtClean="0"/>
            </a:br>
            <a:r>
              <a:rPr lang="ru-RU" sz="2800" i="1" dirty="0" smtClean="0"/>
              <a:t>6. ПОБЕЖДАЕТ КОМАНДА С НАИБОЛЬШИМ ЧИСЛОМ БАЛЛОВ</a:t>
            </a:r>
            <a:endParaRPr lang="ru-RU" sz="2800" i="1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Picture 2" descr="C:\Users\expert\Downloads\1_02_YUgre_9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552" y="107880"/>
            <a:ext cx="875928" cy="94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6392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expert\Downloads\i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274638"/>
            <a:ext cx="5832648" cy="2074242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Как называется хозяйственная постройка у народов ханты и манси для хранения продуктов?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11760" y="2348880"/>
            <a:ext cx="6347048" cy="3633267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а) Сарай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б) Лабаз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в) Амбар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г)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Кижуч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Users\expert\Downloads\1_02_YUgre_9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552" y="107880"/>
            <a:ext cx="875928" cy="94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21215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expert\Downloads\i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74638"/>
            <a:ext cx="6336704" cy="2146250"/>
          </a:xfrm>
        </p:spPr>
        <p:txBody>
          <a:bodyPr>
            <a:normAutofit fontScale="90000"/>
          </a:bodyPr>
          <a:lstStyle/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Какой праздник коренных народов Югры отмечают 7 апреля как символ прихода весны?</a:t>
            </a:r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55776" y="2708920"/>
            <a:ext cx="6131024" cy="341724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а) Праздник трясогузки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б) Прилет лебедя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г) Вороний день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д) Медвежий праздник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Users\expert\Downloads\1_02_YUgre_9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552" y="107880"/>
            <a:ext cx="875928" cy="94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87435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expert\Downloads\i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6048672" cy="1714202"/>
          </a:xfrm>
        </p:spPr>
        <p:txBody>
          <a:bodyPr>
            <a:normAutofit fontScale="90000"/>
          </a:bodyPr>
          <a:lstStyle/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Какой обряд проводят ханты при приёме гостя, чтобы показать уважение?</a:t>
            </a:r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916832"/>
            <a:ext cx="8003232" cy="42093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а) Гость должен рассказать историю своего рода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б) Гостю предлагают почетное место у огня на новой оленьей шкуре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в) Гостю хозяева обязаны подарить мех 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г) Гостя провожают в отдельно приготовленный чум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Users\expert\Downloads\1_02_YUgre_9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552" y="107880"/>
            <a:ext cx="875928" cy="94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78137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expert\Downloads\i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74638"/>
            <a:ext cx="6264696" cy="1930226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Какое животное считается священным и часто фигурирует в обрядах ханты и манси?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3728" y="2276872"/>
            <a:ext cx="6563072" cy="3849291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а) Лиса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б) Медведь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в) Волк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г) Олень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Picture 2" descr="C:\Users\expert\Downloads\1_02_YUgre_9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552" y="107880"/>
            <a:ext cx="875928" cy="94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41606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expert\Downloads\i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05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74638"/>
            <a:ext cx="6120680" cy="2074242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Что символизирует традиционный орнамент «оленьи рога» в вышивке и резьбе </a:t>
            </a:r>
            <a:r>
              <a:rPr lang="ru-RU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хантов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63688" y="2852936"/>
            <a:ext cx="6923112" cy="3273227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а) Богатство и удачу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б) Связь с духами леса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в) Силу и выносливость оленя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г) Путь солнца по небу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Users\expert\Downloads\1_02_YUgre_9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552" y="107880"/>
            <a:ext cx="875928" cy="94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79294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expert\Downloads\i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05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74638"/>
            <a:ext cx="6408712" cy="2218258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 Как называют старейшину рода у </a:t>
            </a:r>
            <a:r>
              <a:rPr lang="ru-RU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хантов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манси, который хранит предания и обычаи?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91680" y="2708920"/>
            <a:ext cx="5760640" cy="3489251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а) Шаман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б) Мудрец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в) Вещун туманов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г) Смотрящий в огонь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Users\expert\Downloads\1_02_YUgre_9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552" y="107880"/>
            <a:ext cx="875928" cy="94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63470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expert\Downloads\i (1)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1440159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РАУНД 4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1371600" y="1844824"/>
            <a:ext cx="6400800" cy="2664296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СОВРЕМЕННОСТЬ ЮГРЫ</a:t>
            </a:r>
            <a:endParaRPr lang="ru-RU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Users\expert\Downloads\1_02_YUgre_9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552" y="107880"/>
            <a:ext cx="875928" cy="94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6067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expert\Downloads\i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75"/>
            <a:ext cx="9144000" cy="6880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908720"/>
            <a:ext cx="7283152" cy="936104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Какой 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 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Югры является крупнейшим 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численности населения?</a:t>
            </a:r>
            <a:b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87824" y="2492896"/>
            <a:ext cx="5698976" cy="3633267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 Ханты‑Мансийск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 Сургут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 Нижневартовск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г) Нефтеюганск</a:t>
            </a:r>
          </a:p>
        </p:txBody>
      </p:sp>
      <p:pic>
        <p:nvPicPr>
          <p:cNvPr id="5" name="Picture 2" descr="C:\Users\expert\Downloads\1_02_YUgre_9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552" y="107880"/>
            <a:ext cx="875928" cy="94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37729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expert\Downloads\i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764704"/>
            <a:ext cx="6264696" cy="2376264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Как называется международный кинофестиваль, ежегодно проходящий в Ханты-Мансийске и посвященный дебютам?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3728" y="3284984"/>
            <a:ext cx="6563072" cy="2841179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а) «Золотой орел»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б) «Дух огня»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в) «Послание к человеку»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г) «Югорский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Кинотавр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Users\expert\Downloads\1_02_YUgre_9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552" y="107880"/>
            <a:ext cx="875928" cy="94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12145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expert\Downloads\i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05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274638"/>
            <a:ext cx="5832648" cy="2866330"/>
          </a:xfrm>
        </p:spPr>
        <p:txBody>
          <a:bodyPr>
            <a:normAutofit fontScale="90000"/>
          </a:bodyPr>
          <a:lstStyle/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Какой вид спорта особенно развит в ХМАО-Югре и представлен профессиональными командами и крупными соревнованиями?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35696" y="3429000"/>
            <a:ext cx="6851104" cy="269716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а) Хоккей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б) Футбол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в) Баскетбол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г) Водное поло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Users\expert\Downloads\1_02_YUgre_9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552" y="107880"/>
            <a:ext cx="875928" cy="94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0351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expert\Downloads\i (1)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43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836713"/>
            <a:ext cx="6984775" cy="41549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1 РАУНД</a:t>
            </a:r>
          </a:p>
          <a:p>
            <a:pPr algn="ctr"/>
            <a:r>
              <a:rPr lang="ru-RU" sz="9600" b="1" i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История Югры</a:t>
            </a:r>
            <a:endParaRPr lang="ru-RU" sz="9600" b="1" i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pic>
        <p:nvPicPr>
          <p:cNvPr id="5" name="Picture 2" descr="C:\Users\expert\Downloads\1_02_YUgre_9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552" y="107880"/>
            <a:ext cx="875928" cy="94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3620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expert\Downloads\i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274638"/>
            <a:ext cx="5760640" cy="2218258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Что является основной отраслью экономики ХМАО-Югры?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11760" y="2492896"/>
            <a:ext cx="6275040" cy="36332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а) Сельское хозяйство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б) Добыча нефти и газа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в) Туризм и рекреация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г) Рыболовство и оленеводство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Users\expert\Downloads\1_02_YUgre_9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552" y="107880"/>
            <a:ext cx="875928" cy="94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00057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expert\Downloads\i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6" y="0"/>
            <a:ext cx="92004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6923112" cy="2088232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Какой современный культурный центр в Ханты-Мансийске сочетает библиотеку, музей и мультимедийные пространства?     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2924944"/>
            <a:ext cx="8229600" cy="320121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а) Музей природы и человека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б) Центр искусств для одаренных детей Севера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в) Государственная библиотека Югры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г) Культурно-выставочный центр «Югра-Экспо»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C:\Users\expert\Downloads\1_02_YUgre_9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552" y="107880"/>
            <a:ext cx="875928" cy="94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54740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expert\Downloads\i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05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6408712" cy="2362274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Какой фестиваль еды в ХМАО-Югре </a:t>
            </a:r>
            <a:r>
              <a:rPr lang="ru-RU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популязирует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традиционную кухню </a:t>
            </a:r>
            <a:r>
              <a:rPr lang="ru-RU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хантов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манси?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3648" y="2780928"/>
            <a:ext cx="7283152" cy="33452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а) «Вкус Югры»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б)»Северная трапеза»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в) «Гастрономическая карта Югры»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г) «Кухня тайги»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Users\expert\Downloads\1_02_YUgre_9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552" y="107880"/>
            <a:ext cx="875928" cy="94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81388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expert\Downloads\i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6696744" cy="1930226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Какой экологический проект в ХМАО направлен на восстановление лесов после нефтедобычи?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924944"/>
            <a:ext cx="8229600" cy="32012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а) «Зеленый щит»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б) «Лесные волонтеры Югры»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в) «Восстановление таёжных экосистем»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г) «Саженцы Югры»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Users\expert\Downloads\1_02_YUgre_9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552" y="107880"/>
            <a:ext cx="875928" cy="94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30243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expert\Downloads\i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05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476672"/>
            <a:ext cx="6552728" cy="2592288"/>
          </a:xfrm>
        </p:spPr>
        <p:txBody>
          <a:bodyPr>
            <a:normAutofit fontScale="90000"/>
          </a:bodyPr>
          <a:lstStyle/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 В 2024 году Югра вошла в топ-5 регионов России по развитию этнокультурного туризма. Какой маршрут стал «хитом» среди гостей, объединяя священные места </a:t>
            </a:r>
            <a:r>
              <a:rPr lang="ru-RU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хантов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современные арт-объекты?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645024"/>
            <a:ext cx="8229600" cy="24811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а) «Тропа предков» вдоль Оби.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б) «Легенды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Самотлора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в) «Северный шёлковый путь».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г) «Парк пермского периода».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Picture 2" descr="C:\Users\expert\Downloads\1_02_YUgre_9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552" y="107880"/>
            <a:ext cx="875928" cy="94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493490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expert\Downloads\i (1)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0"/>
            <a:ext cx="92456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1368151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РАУНД 5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95536" y="2564904"/>
            <a:ext cx="8280920" cy="3073896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ФОТОВОПРОСЫ</a:t>
            </a:r>
            <a:endParaRPr lang="ru-RU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C:\Users\expert\Downloads\1_02_YUgre_9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552" y="107880"/>
            <a:ext cx="875928" cy="94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62997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expert\Downloads\i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480" y="0"/>
            <a:ext cx="92611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332656"/>
            <a:ext cx="7056784" cy="1944216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 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называется этот памятник и в каком городе он находится?</a:t>
            </a:r>
            <a:b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 descr="События - События - Статьи журнала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75" y="1988840"/>
            <a:ext cx="6572250" cy="446449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Блок-схема: процесс 3"/>
          <p:cNvSpPr/>
          <p:nvPr/>
        </p:nvSpPr>
        <p:spPr>
          <a:xfrm>
            <a:off x="4211960" y="4681686"/>
            <a:ext cx="914400" cy="907554"/>
          </a:xfrm>
          <a:prstGeom prst="flowChartProcess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C:\Users\expert\Downloads\1_02_YUgre_9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552" y="107880"/>
            <a:ext cx="875928" cy="94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28706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:\Users\expert\Downloads\i (1)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97316" cy="1143000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Что 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изображено на фото и где находится этот парк?</a:t>
            </a:r>
          </a:p>
        </p:txBody>
      </p:sp>
      <p:pic>
        <p:nvPicPr>
          <p:cNvPr id="15" name="Рисунок 14" descr="Фото: Археопарк, музей, Объездная ул., 35, Ханты-Мансийск - Яндекс Карты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628800"/>
            <a:ext cx="6447487" cy="481037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 descr="C:\Users\expert\Downloads\1_02_YUgre_9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552" y="107880"/>
            <a:ext cx="875928" cy="94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187412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:\Users\expert\Downloads\i (1)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6339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692696"/>
            <a:ext cx="8686800" cy="936104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Какой 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исторический объект изображён и в каком городе он расположен?</a:t>
            </a:r>
            <a:b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Фото: Дом-музей купца Г.С. Клепикова, музей, ул. Просвещения, 7, Сургут - Яндекс Карты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844824"/>
            <a:ext cx="6631310" cy="432316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 descr="C:\Users\expert\Downloads\1_02_YUgre_9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552" y="107880"/>
            <a:ext cx="875928" cy="94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11837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C:\Users\expert\Downloads\i (1)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" y="0"/>
            <a:ext cx="915598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259632" y="274638"/>
            <a:ext cx="6264696" cy="1143000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Как 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называется этот монумент и где он установлен?</a:t>
            </a:r>
          </a:p>
        </p:txBody>
      </p:sp>
      <p:pic>
        <p:nvPicPr>
          <p:cNvPr id="6" name="Рисунок 5" descr="Путеводитель по Ханты-Мансийску: что посмотреть и куда пойти - 15 Октября 2022 - Туризм Советского района - ХМАО-Югра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916832"/>
            <a:ext cx="7091436" cy="4554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 descr="C:\Users\expert\Downloads\1_02_YUgre_9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552" y="107880"/>
            <a:ext cx="875928" cy="94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30957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expert\Downloads\i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427168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A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A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A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1.В каком году был образован Ханты-</a:t>
            </a:r>
            <a:r>
              <a:rPr lang="en-A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Мансийский национальный округ?</a:t>
            </a:r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55776" y="1600200"/>
            <a:ext cx="6131024" cy="4525963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а) в 1930г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б) в 1940г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в) в 1920г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г) в 1950г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Users\expert\Downloads\1_02_YUgre_9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552" y="107880"/>
            <a:ext cx="875928" cy="94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9987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C:\Users\expert\Downloads\i (1)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798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548680"/>
            <a:ext cx="6441901" cy="1728192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Что 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изображено на фото и где находится этот памятник?</a:t>
            </a:r>
            <a:b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Скульптурная композиция &quot;Семья ханты на привале&quot; (Ханты-Мансийск - Ханты-Мансийский автономный округ - Югра)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870" y="2060848"/>
            <a:ext cx="7550535" cy="4392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 descr="C:\Users\expert\Downloads\1_02_YUgre_9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552" y="107880"/>
            <a:ext cx="875928" cy="94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54921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expert\Downloads\i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83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27168" cy="1143000"/>
          </a:xfrm>
        </p:spPr>
        <p:txBody>
          <a:bodyPr>
            <a:normAutofit fontScale="90000"/>
          </a:bodyPr>
          <a:lstStyle/>
          <a:p>
            <a:r>
              <a:rPr lang="en-AU" sz="3200" i="1" dirty="0" smtClean="0">
                <a:solidFill>
                  <a:prstClr val="black"/>
                </a:solidFill>
              </a:rPr>
              <a:t>   </a:t>
            </a:r>
            <a:r>
              <a:rPr lang="ru-RU" sz="3200" i="1" dirty="0" smtClean="0">
                <a:solidFill>
                  <a:prstClr val="black"/>
                </a:solidFill>
              </a:rPr>
              <a:t/>
            </a:r>
            <a:br>
              <a:rPr lang="ru-RU" sz="3200" i="1" dirty="0" smtClean="0">
                <a:solidFill>
                  <a:prstClr val="black"/>
                </a:solidFill>
              </a:rPr>
            </a:br>
            <a:r>
              <a:rPr lang="ru-RU" sz="3200" i="1" dirty="0">
                <a:solidFill>
                  <a:prstClr val="black"/>
                </a:solidFill>
              </a:rPr>
              <a:t/>
            </a:r>
            <a:br>
              <a:rPr lang="ru-RU" sz="3200" i="1" dirty="0">
                <a:solidFill>
                  <a:prstClr val="black"/>
                </a:solidFill>
              </a:rPr>
            </a:br>
            <a:r>
              <a:rPr lang="ru-RU" sz="3200" i="1" dirty="0" smtClean="0">
                <a:solidFill>
                  <a:prstClr val="black"/>
                </a:solidFill>
              </a:rPr>
              <a:t>            </a:t>
            </a:r>
            <a:r>
              <a:rPr lang="ru-RU" sz="36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36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первоначально назывался город Ханты‑Мансийск?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39752" y="1988840"/>
            <a:ext cx="6275040" cy="413732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 Остяко‑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Вогульск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 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Иртышград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 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Северные ворота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г) 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Обь-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Югорск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Users\expert\Downloads\1_02_YUgre_9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552" y="107880"/>
            <a:ext cx="875928" cy="94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6151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expert\Downloads\i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250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692696"/>
            <a:ext cx="7571184" cy="1224136"/>
          </a:xfrm>
        </p:spPr>
        <p:txBody>
          <a:bodyPr>
            <a:noAutofit/>
          </a:bodyPr>
          <a:lstStyle/>
          <a:p>
            <a:r>
              <a:rPr lang="ru-RU" sz="3200" i="1" dirty="0" smtClean="0"/>
              <a:t/>
            </a:r>
            <a:br>
              <a:rPr lang="ru-RU" sz="3200" i="1" dirty="0" smtClean="0"/>
            </a:b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В 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каком году Югра получила современное название — ХМАО‑Югра?</a:t>
            </a:r>
            <a:b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27784" y="2420888"/>
            <a:ext cx="3960440" cy="3705275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 1993 г.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 2003 г.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 1995 г.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г) 2000 г.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Users\expert\Downloads\1_02_YUgre_9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552" y="107880"/>
            <a:ext cx="875928" cy="94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2769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expert\Downloads\i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256" y="0"/>
            <a:ext cx="917825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02234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4. Какое 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событие 1960‑х гг. 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кардинально 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изменило экономику Югры?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79712" y="2564904"/>
            <a:ext cx="6707088" cy="3561259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 Открытие золотых приисков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 Начало нефтедобычи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 Строительство железных дорог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г) Развитие лесозаготовок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Users\expert\Downloads\1_02_YUgre_9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552" y="107880"/>
            <a:ext cx="875928" cy="94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3165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expert\Downloads\i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692696"/>
            <a:ext cx="6840760" cy="1368152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5. 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Какой город Югры получил статус города раньше остальных?</a:t>
            </a:r>
            <a:b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99792" y="2348880"/>
            <a:ext cx="5987008" cy="377728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а) Ханты-Мансийск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б) Сургут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в) Когалым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г)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Нягань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Users\expert\Downloads\1_02_YUgre_9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552" y="107880"/>
            <a:ext cx="875928" cy="94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1599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:\Users\expert\Downloads\i (1)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308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15200" cy="2290266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6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Какой мех из Сибири украшал шапку Мономаха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b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07704" y="2250216"/>
            <a:ext cx="4950296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 </a:t>
            </a: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 полярного волка</a:t>
            </a:r>
            <a:endParaRPr lang="ru-RU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Bef>
                <a:spcPct val="20000"/>
              </a:spcBef>
            </a:pP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б) </a:t>
            </a: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 соболя</a:t>
            </a:r>
            <a:endParaRPr lang="ru-RU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Bef>
                <a:spcPct val="20000"/>
              </a:spcBef>
            </a:pP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в) </a:t>
            </a: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 обского горностая</a:t>
            </a:r>
            <a:endParaRPr lang="ru-RU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Bef>
                <a:spcPct val="20000"/>
              </a:spcBef>
            </a:pP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г) </a:t>
            </a: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 куницы-рыболова</a:t>
            </a:r>
            <a:endParaRPr lang="ru-RU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Users\expert\Downloads\1_02_YUgre_9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552" y="107880"/>
            <a:ext cx="875928" cy="94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06173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868</TotalTime>
  <Words>855</Words>
  <Application>Microsoft Office PowerPoint</Application>
  <PresentationFormat>Экран (4:3)</PresentationFormat>
  <Paragraphs>138</Paragraphs>
  <Slides>40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Тема Office</vt:lpstr>
      <vt:lpstr>Презентация PowerPoint</vt:lpstr>
      <vt:lpstr>                         НАШИ ПРАВИЛА               1. КОМАНДНАЯ ИГРА 2. КОЛИЧЕСТВО ВОПРОСОВ: 30 (5 РАУНДОВ ПО 6 ВОПРОСОВ) 3. ВРЕМЯ НА ОТВЕТ: 30 СЕКУНД НА ВОПРОС 4. ОТВЕТЫ НА ВОПРОСЫ ЗАПИСЫВАЕМ НА ЛИСТОК, КОТОРЫЙ БУДУТ ЗАБИРАТЬ ПОСЛЕ КАЖДОГО РАУНДА 5. 1 БАЛЛ ЗА КАЖДЫЙ ПРАВИЛЬНЫЙ ОТВЕТ 6. ПОБЕЖДАЕТ КОМАНДА С НАИБОЛЬШИМ ЧИСЛОМ БАЛЛОВ</vt:lpstr>
      <vt:lpstr>Презентация PowerPoint</vt:lpstr>
      <vt:lpstr>          1.В каком году был образован Ханты-   Мансийский национальный округ?</vt:lpstr>
      <vt:lpstr>                 2. Как первоначально назывался город Ханты‑Мансийск?</vt:lpstr>
      <vt:lpstr> 3. В каком году Югра получила современное название — ХМАО‑Югра? </vt:lpstr>
      <vt:lpstr>         4. Какое событие 1960‑х гг.    кардинально изменило экономику Югры?</vt:lpstr>
      <vt:lpstr>       5. Какой город Югры получил статус города раньше остальных? </vt:lpstr>
      <vt:lpstr>            6. Какой мех из Сибири украшал шапку Мономаха? </vt:lpstr>
      <vt:lpstr>2 РАУНД</vt:lpstr>
      <vt:lpstr>     1. Какая река не протекает по территории Югры?</vt:lpstr>
      <vt:lpstr>2. Какое озеро в Югре известно как «жемчужина тайги» и славится чистейшей водой и редкими видами водоплавающих птиц?</vt:lpstr>
      <vt:lpstr>          3. Какое природное явление,   характерное для Югры зимой, создает эффект «мерцающего тумана» над замерзшими реками в безветренную ночь? </vt:lpstr>
      <vt:lpstr>    4. Какое дерево — символ сибирской тайги и часто встречается в Югре?</vt:lpstr>
      <vt:lpstr>5. Какой «речной дуэт» образует самый протяженный водоток в России, протекающий через Югру? </vt:lpstr>
      <vt:lpstr>         6.Как коренные народы Югры называют реку Обь?</vt:lpstr>
      <vt:lpstr>РАУНД 3  </vt:lpstr>
      <vt:lpstr> 1. Как называется традиционная хантыйская кукла без лица, которую делали для девочек?</vt:lpstr>
      <vt:lpstr>2. Из какого материала ханты и манси в старину шили непромокаемую одежду?</vt:lpstr>
      <vt:lpstr>3. Как называется хозяйственная постройка у народов ханты и манси для хранения продуктов?</vt:lpstr>
      <vt:lpstr>4. Какой праздник коренных народов Югры отмечают 7 апреля как символ прихода весны?</vt:lpstr>
      <vt:lpstr>5. Какой обряд проводят ханты при приёме гостя, чтобы показать уважение?</vt:lpstr>
      <vt:lpstr>6. Какое животное считается священным и часто фигурирует в обрядах ханты и манси?</vt:lpstr>
      <vt:lpstr>7. Что символизирует традиционный орнамент «оленьи рога» в вышивке и резьбе хантов?</vt:lpstr>
      <vt:lpstr>8. Как называют старейшину рода у хантов и манси, который хранит предания и обычаи?</vt:lpstr>
      <vt:lpstr>РАУНД 4</vt:lpstr>
      <vt:lpstr>1. Какой город Югры является крупнейшим по численности населения? </vt:lpstr>
      <vt:lpstr>2. Как называется международный кинофестиваль, ежегодно проходящий в Ханты-Мансийске и посвященный дебютам?</vt:lpstr>
      <vt:lpstr>3. Какой вид спорта особенно развит в ХМАО-Югре и представлен профессиональными командами и крупными соревнованиями?</vt:lpstr>
      <vt:lpstr>4. Что является основной отраслью экономики ХМАО-Югры?</vt:lpstr>
      <vt:lpstr>5. Какой современный культурный центр в Ханты-Мансийске сочетает библиотеку, музей и мультимедийные пространства?      </vt:lpstr>
      <vt:lpstr>6. Какой фестиваль еды в ХМАО-Югре популязирует традиционную кухню хантов и манси?</vt:lpstr>
      <vt:lpstr>7. Какой экологический проект в ХМАО направлен на восстановление лесов после нефтедобычи?</vt:lpstr>
      <vt:lpstr>8. В 2024 году Югра вошла в топ-5 регионов России по развитию этнокультурного туризма. Какой маршрут стал «хитом» среди гостей, объединяя священные места хантов и современные арт-объекты?</vt:lpstr>
      <vt:lpstr>РАУНД 5</vt:lpstr>
      <vt:lpstr>1. Как называется этот памятник и в каком городе он находится? </vt:lpstr>
      <vt:lpstr>2. Что изображено на фото и где находится этот парк?</vt:lpstr>
      <vt:lpstr>3. Какой исторический объект изображён и в каком городе он расположен? </vt:lpstr>
      <vt:lpstr>4. Как называется этот монумент и где он установлен?</vt:lpstr>
      <vt:lpstr>5. Что изображено на фото и где находится этот памятник?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expert</dc:creator>
  <cp:lastModifiedBy>expert</cp:lastModifiedBy>
  <cp:revision>30</cp:revision>
  <cp:lastPrinted>2025-11-12T17:07:06Z</cp:lastPrinted>
  <dcterms:created xsi:type="dcterms:W3CDTF">2025-11-04T16:47:40Z</dcterms:created>
  <dcterms:modified xsi:type="dcterms:W3CDTF">2025-11-20T15:33:46Z</dcterms:modified>
</cp:coreProperties>
</file>